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02" r:id="rId6"/>
    <p:sldId id="303" r:id="rId7"/>
    <p:sldId id="315" r:id="rId8"/>
    <p:sldId id="301" r:id="rId9"/>
    <p:sldId id="305" r:id="rId10"/>
    <p:sldId id="316" r:id="rId11"/>
    <p:sldId id="311" r:id="rId12"/>
    <p:sldId id="310" r:id="rId13"/>
    <p:sldId id="307" r:id="rId14"/>
    <p:sldId id="313" r:id="rId15"/>
    <p:sldId id="308" r:id="rId16"/>
    <p:sldId id="304" r:id="rId17"/>
    <p:sldId id="30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701"/>
  </p:normalViewPr>
  <p:slideViewPr>
    <p:cSldViewPr>
      <p:cViewPr>
        <p:scale>
          <a:sx n="75" d="100"/>
          <a:sy n="75" d="100"/>
        </p:scale>
        <p:origin x="684" y="54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astate.figshare.com/articles/dataset/CSAFE_Handwriting_Database/10062203/1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10972800" cy="1572768"/>
          </a:xfrm>
        </p:spPr>
        <p:txBody>
          <a:bodyPr/>
          <a:lstStyle/>
          <a:p>
            <a:r>
              <a:rPr lang="en-US" dirty="0"/>
              <a:t>Microsoft’s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38400"/>
            <a:ext cx="1399032" cy="411480"/>
          </a:xfrm>
        </p:spPr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Detects handwriting slant by finding edges and lines with OpenCV and calculates the average angle of detected lines.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Analyzes the direction of handwriting strokes by tracing contours and calculates angles between consecutive points of contours.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968" y="2407920"/>
            <a:ext cx="1399032" cy="411480"/>
          </a:xfrm>
        </p:spPr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968" y="3094300"/>
            <a:ext cx="1399032" cy="517580"/>
          </a:xfrm>
        </p:spPr>
        <p:txBody>
          <a:bodyPr/>
          <a:lstStyle/>
          <a:p>
            <a:r>
              <a:rPr lang="en-US" dirty="0"/>
              <a:t>Calculates curvature for sets of three consecutive contour points using geometric formulas. Smoothness Is measured as the distance between points in a contour.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16568" y="2438400"/>
            <a:ext cx="1399032" cy="411480"/>
          </a:xfrm>
        </p:spPr>
        <p:txBody>
          <a:bodyPr/>
          <a:lstStyle/>
          <a:p>
            <a:r>
              <a:rPr lang="en-US" dirty="0"/>
              <a:t>Pressure distribution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6568" y="3094300"/>
            <a:ext cx="1399032" cy="517580"/>
          </a:xfrm>
        </p:spPr>
        <p:txBody>
          <a:bodyPr/>
          <a:lstStyle/>
          <a:p>
            <a:r>
              <a:rPr lang="en-US" dirty="0"/>
              <a:t>Measures handwriting pressure by applying Gaussian blur and thresholding on the grayscale image. Calculates the average sum of pixel intensities along rows.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" name="Picture Placeholder 21" descr="A diagram of a triangle&#10;&#10;Description automatically generated">
            <a:extLst>
              <a:ext uri="{FF2B5EF4-FFF2-40B4-BE49-F238E27FC236}">
                <a16:creationId xmlns:a16="http://schemas.microsoft.com/office/drawing/2014/main" id="{9F123433-6B19-14B9-CBD3-7BEF3092B3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38" r="19238"/>
          <a:stretch>
            <a:fillRect/>
          </a:stretch>
        </p:blipFill>
        <p:spPr/>
      </p:pic>
      <p:pic>
        <p:nvPicPr>
          <p:cNvPr id="40" name="Picture Placeholder 39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F95165C9-A502-245D-BD0F-21FF321530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6" r="3636"/>
          <a:stretch>
            <a:fillRect/>
          </a:stretch>
        </p:blipFill>
        <p:spPr/>
      </p:pic>
      <p:pic>
        <p:nvPicPr>
          <p:cNvPr id="35" name="Picture Placeholder 34" descr="A black line on a white surface&#10;&#10;Description automatically generated">
            <a:extLst>
              <a:ext uri="{FF2B5EF4-FFF2-40B4-BE49-F238E27FC236}">
                <a16:creationId xmlns:a16="http://schemas.microsoft.com/office/drawing/2014/main" id="{3393D729-FEF1-5F58-F8EA-68C0210DB6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75" r="275"/>
          <a:stretch>
            <a:fillRect/>
          </a:stretch>
        </p:blipFill>
        <p:spPr>
          <a:xfrm>
            <a:off x="7754112" y="2450592"/>
            <a:ext cx="1161288" cy="1161288"/>
          </a:xfrm>
        </p:spPr>
      </p:pic>
      <p:pic>
        <p:nvPicPr>
          <p:cNvPr id="38" name="Picture Placeholder 37" descr="A close-up of a stone with numbers&#10;&#10;Description automatically generated">
            <a:extLst>
              <a:ext uri="{FF2B5EF4-FFF2-40B4-BE49-F238E27FC236}">
                <a16:creationId xmlns:a16="http://schemas.microsoft.com/office/drawing/2014/main" id="{C64BBD47-099B-CA46-74CB-7C50316CC7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3393" r="13393"/>
          <a:stretch>
            <a:fillRect/>
          </a:stretch>
        </p:blipFill>
        <p:spPr>
          <a:xfrm>
            <a:off x="10649712" y="2450592"/>
            <a:ext cx="1161288" cy="1161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904D-C13E-E1FC-63A5-566283ACA7E7}"/>
              </a:ext>
            </a:extLst>
          </p:cNvPr>
          <p:cNvSpPr txBox="1"/>
          <p:nvPr/>
        </p:nvSpPr>
        <p:spPr>
          <a:xfrm>
            <a:off x="76200" y="55166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Transformer-based Optical Character Recognition was developed to recognize text or images in scanned documents. </a:t>
            </a:r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F0E-99F0-6822-2DEC-88EE887B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696" y="4191000"/>
            <a:ext cx="10960608" cy="3667760"/>
          </a:xfrm>
        </p:spPr>
        <p:txBody>
          <a:bodyPr/>
          <a:lstStyle/>
          <a:p>
            <a:r>
              <a:rPr lang="en-US" dirty="0"/>
              <a:t>Curvature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1BE32-D620-80DE-739F-9D05E193D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8775"/>
            <a:ext cx="3810000" cy="1761744"/>
          </a:xfrm>
        </p:spPr>
        <p:txBody>
          <a:bodyPr/>
          <a:lstStyle/>
          <a:p>
            <a:r>
              <a:rPr lang="en-US" dirty="0"/>
              <a:t>This was the feature that had results already closest to 0 and 1. The curvature column was ideal for binary classification. The numbers were either rounded down to 0 for left-handedness or up to 1 for right-handedness.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F24F724-38D1-DE14-554A-375EA82E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531" y="218638"/>
            <a:ext cx="6937469" cy="3819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ADF02-44C9-C798-6FEB-4BD6CE3E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648200"/>
            <a:ext cx="315321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7900" y="2163183"/>
            <a:ext cx="7696200" cy="556528"/>
          </a:xfrm>
        </p:spPr>
        <p:txBody>
          <a:bodyPr/>
          <a:lstStyle/>
          <a:p>
            <a:r>
              <a:rPr lang="en-US" dirty="0"/>
              <a:t>Synthetic minority oversampling technique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0" y="2664216"/>
            <a:ext cx="3419856" cy="2925554"/>
          </a:xfrm>
        </p:spPr>
        <p:txBody>
          <a:bodyPr/>
          <a:lstStyle/>
          <a:p>
            <a:r>
              <a:rPr lang="en-US" dirty="0"/>
              <a:t>Part of the </a:t>
            </a:r>
            <a:r>
              <a:rPr lang="en-US" dirty="0" err="1"/>
              <a:t>imbalanced_learn</a:t>
            </a:r>
            <a:r>
              <a:rPr lang="en-US" dirty="0"/>
              <a:t> library</a:t>
            </a:r>
          </a:p>
          <a:p>
            <a:r>
              <a:rPr lang="en-US" dirty="0"/>
              <a:t>After </a:t>
            </a:r>
            <a:r>
              <a:rPr lang="en-US" dirty="0" err="1"/>
              <a:t>curvature_classification</a:t>
            </a:r>
            <a:r>
              <a:rPr lang="en-US" dirty="0"/>
              <a:t> 0 – 945 and 1 - 603</a:t>
            </a:r>
          </a:p>
          <a:p>
            <a:r>
              <a:rPr lang="en-US" dirty="0"/>
              <a:t>Balances by oversampling the minority class with generated synthetic samples</a:t>
            </a:r>
          </a:p>
          <a:p>
            <a:r>
              <a:rPr lang="en-US" dirty="0"/>
              <a:t>Brings both classes to 762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64FC7B-1A26-D53E-927A-EC35B4C4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46516"/>
            <a:ext cx="3576755" cy="981053"/>
          </a:xfrm>
          <a:prstGeom prst="rect">
            <a:avLst/>
          </a:prstGeom>
        </p:spPr>
      </p:pic>
      <p:pic>
        <p:nvPicPr>
          <p:cNvPr id="22" name="Picture 2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6CDDD81-2E57-8777-69B0-3E21EC91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975678"/>
            <a:ext cx="3576755" cy="10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4354"/>
            <a:ext cx="10972800" cy="1572768"/>
          </a:xfrm>
        </p:spPr>
        <p:txBody>
          <a:bodyPr/>
          <a:lstStyle/>
          <a:p>
            <a:r>
              <a:rPr lang="en-US" dirty="0" err="1"/>
              <a:t>cnn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B2FCBC-B75D-35D2-D2D0-1ECDD20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95" y="3926696"/>
            <a:ext cx="8019205" cy="1774314"/>
          </a:xfrm>
          <a:prstGeom prst="rect">
            <a:avLst/>
          </a:prstGeom>
        </p:spPr>
      </p:pic>
      <p:pic>
        <p:nvPicPr>
          <p:cNvPr id="9" name="Content Placeholder 8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C27CA420-6A96-76EF-77EC-D5C7A42F5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00" y="2018961"/>
            <a:ext cx="6278372" cy="1541879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0766CCC-EFC7-9DFD-4524-653B2CCC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7600" y="2382482"/>
            <a:ext cx="3429000" cy="548822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C80A15-98CD-6A87-2E5D-B3C7F3760AB4}"/>
              </a:ext>
            </a:extLst>
          </p:cNvPr>
          <p:cNvSpPr txBox="1">
            <a:spLocks/>
          </p:cNvSpPr>
          <p:nvPr/>
        </p:nvSpPr>
        <p:spPr>
          <a:xfrm>
            <a:off x="1905000" y="4476624"/>
            <a:ext cx="1485900" cy="337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394015"/>
            <a:ext cx="2165756" cy="2165756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CSAFE</a:t>
            </a:r>
          </a:p>
          <a:p>
            <a:r>
              <a:rPr lang="en-US" dirty="0"/>
              <a:t>Preprocessing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Microsoft’s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5353-D240-4AA7-9082-85DDA9A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CSAFE  Handwriting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B4C-996C-B14C-75E5-F30422CBF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This work was partially funded by the Center for Statistics and Applications in Forensic Evidence (CSAFE) through Cooperative Agreement #70NANB15H176 between NIST and Iowa State University, which includes activities carried out at Carnegie Mellon University, University of California Irvine, and University of Virginia.</a:t>
            </a:r>
          </a:p>
          <a:p>
            <a:r>
              <a:rPr lang="en-US" dirty="0">
                <a:hlinkClick r:id="rId2"/>
              </a:rPr>
              <a:t>CSAFE Handwriting Database (figshare.com)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FAD65-C974-46EE-C940-88C5F2E8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3FEB-3877-E605-9E8F-4747DAD9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181" y="-797578"/>
            <a:ext cx="7198438" cy="4416552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0162" y="1130391"/>
            <a:ext cx="4468316" cy="4468316"/>
          </a:xfrm>
        </p:spPr>
      </p:pic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73736"/>
            <a:ext cx="3505200" cy="36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 descr="A graph with writing on it&#10;&#10;Description automatically generated">
            <a:extLst>
              <a:ext uri="{FF2B5EF4-FFF2-40B4-BE49-F238E27FC236}">
                <a16:creationId xmlns:a16="http://schemas.microsoft.com/office/drawing/2014/main" id="{FCB77388-92D1-ACDD-8269-6108637D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" y="1040934"/>
            <a:ext cx="5689042" cy="4266782"/>
          </a:xfrm>
          <a:prstGeom prst="rect">
            <a:avLst/>
          </a:prstGeom>
        </p:spPr>
      </p:pic>
      <p:pic>
        <p:nvPicPr>
          <p:cNvPr id="17" name="Picture 16" descr="A graph with text on it&#10;&#10;Description automatically generated">
            <a:extLst>
              <a:ext uri="{FF2B5EF4-FFF2-40B4-BE49-F238E27FC236}">
                <a16:creationId xmlns:a16="http://schemas.microsoft.com/office/drawing/2014/main" id="{AEF54AAC-8963-49C1-7F4C-4DE42A4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040935"/>
            <a:ext cx="5689042" cy="42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8797-70F5-E247-5209-E2FB8B51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88523-0E00-0B8C-DCEE-E375272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18" descr="A graph with text on it&#10;&#10;Description automatically generated">
            <a:extLst>
              <a:ext uri="{FF2B5EF4-FFF2-40B4-BE49-F238E27FC236}">
                <a16:creationId xmlns:a16="http://schemas.microsoft.com/office/drawing/2014/main" id="{94BF57CA-393D-20E7-E3AA-6B147FB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4" y="1016142"/>
            <a:ext cx="5655546" cy="4241658"/>
          </a:xfrm>
          <a:prstGeom prst="rect">
            <a:avLst/>
          </a:prstGeom>
        </p:spPr>
      </p:pic>
      <p:pic>
        <p:nvPicPr>
          <p:cNvPr id="7" name="Picture 6" descr="A graph with text on it&#10;&#10;Description automatically generated">
            <a:extLst>
              <a:ext uri="{FF2B5EF4-FFF2-40B4-BE49-F238E27FC236}">
                <a16:creationId xmlns:a16="http://schemas.microsoft.com/office/drawing/2014/main" id="{00DA4C29-382B-93D7-7A52-C548C818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16141"/>
            <a:ext cx="5655546" cy="42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Picture 22" descr="A black and white image with text&#10;&#10;Description automatically generated">
            <a:extLst>
              <a:ext uri="{FF2B5EF4-FFF2-40B4-BE49-F238E27FC236}">
                <a16:creationId xmlns:a16="http://schemas.microsoft.com/office/drawing/2014/main" id="{21170DDA-E336-1500-95D2-FEDDEEFE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744"/>
            <a:ext cx="5638800" cy="4229100"/>
          </a:xfrm>
          <a:prstGeom prst="rect">
            <a:avLst/>
          </a:prstGeom>
        </p:spPr>
      </p:pic>
      <p:pic>
        <p:nvPicPr>
          <p:cNvPr id="25" name="Picture 24" descr="A graph with text on it&#10;&#10;Description automatically generated">
            <a:extLst>
              <a:ext uri="{FF2B5EF4-FFF2-40B4-BE49-F238E27FC236}">
                <a16:creationId xmlns:a16="http://schemas.microsoft.com/office/drawing/2014/main" id="{7E6E24C8-4CDF-8C2A-25E5-87CD1FE9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99744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304800"/>
            <a:ext cx="10972800" cy="157276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3" name="Picture 2" descr="A close-up of a letter&#10;&#10;Description automatically generated">
            <a:extLst>
              <a:ext uri="{FF2B5EF4-FFF2-40B4-BE49-F238E27FC236}">
                <a16:creationId xmlns:a16="http://schemas.microsoft.com/office/drawing/2014/main" id="{C2394ECD-63D5-12A7-C111-19A2F9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014624"/>
            <a:ext cx="5689600" cy="5689600"/>
          </a:xfrm>
          <a:prstGeom prst="rect">
            <a:avLst/>
          </a:prstGeom>
        </p:spPr>
      </p:pic>
      <p:pic>
        <p:nvPicPr>
          <p:cNvPr id="5" name="Picture 4" descr="A letter from a person&#10;&#10;Description automatically generated with medium confidence">
            <a:extLst>
              <a:ext uri="{FF2B5EF4-FFF2-40B4-BE49-F238E27FC236}">
                <a16:creationId xmlns:a16="http://schemas.microsoft.com/office/drawing/2014/main" id="{0BF9F4B7-CC5A-A6BD-5BF9-93C7620C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27324"/>
            <a:ext cx="5105400" cy="56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2849</TotalTime>
  <Words>419</Words>
  <Application>Microsoft Office PowerPoint</Application>
  <PresentationFormat>Widescreen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Wingdings</vt:lpstr>
      <vt:lpstr>Office Theme</vt:lpstr>
      <vt:lpstr>Handwriting Analysis</vt:lpstr>
      <vt:lpstr>AGENDA</vt:lpstr>
      <vt:lpstr>objective</vt:lpstr>
      <vt:lpstr>CSAFE  Handwriting database</vt:lpstr>
      <vt:lpstr>Preprocessing</vt:lpstr>
      <vt:lpstr>PowerPoint Presentation</vt:lpstr>
      <vt:lpstr>PowerPoint Presentation</vt:lpstr>
      <vt:lpstr>PowerPoint Presentation</vt:lpstr>
      <vt:lpstr>Output</vt:lpstr>
      <vt:lpstr>Microsoft’s trocr</vt:lpstr>
      <vt:lpstr>Curvature Classification</vt:lpstr>
      <vt:lpstr>smote</vt:lpstr>
      <vt:lpstr>cnn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63</cp:revision>
  <dcterms:created xsi:type="dcterms:W3CDTF">2025-02-24T22:41:20Z</dcterms:created>
  <dcterms:modified xsi:type="dcterms:W3CDTF">2025-03-03T22:45:29Z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